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2" r:id="rId2"/>
    <p:sldId id="260" r:id="rId3"/>
    <p:sldId id="429" r:id="rId4"/>
    <p:sldId id="424" r:id="rId5"/>
    <p:sldId id="500" r:id="rId6"/>
    <p:sldId id="508" r:id="rId7"/>
    <p:sldId id="509" r:id="rId8"/>
    <p:sldId id="510" r:id="rId9"/>
    <p:sldId id="489" r:id="rId10"/>
    <p:sldId id="490" r:id="rId11"/>
    <p:sldId id="512" r:id="rId12"/>
    <p:sldId id="513" r:id="rId13"/>
    <p:sldId id="511" r:id="rId14"/>
    <p:sldId id="467" r:id="rId15"/>
    <p:sldId id="507" r:id="rId16"/>
    <p:sldId id="514" r:id="rId17"/>
    <p:sldId id="515" r:id="rId18"/>
    <p:sldId id="516" r:id="rId19"/>
    <p:sldId id="497" r:id="rId20"/>
    <p:sldId id="517" r:id="rId21"/>
    <p:sldId id="518" r:id="rId22"/>
    <p:sldId id="519" r:id="rId23"/>
    <p:sldId id="520" r:id="rId24"/>
    <p:sldId id="521" r:id="rId25"/>
    <p:sldId id="523" r:id="rId26"/>
    <p:sldId id="522" r:id="rId27"/>
    <p:sldId id="355" r:id="rId28"/>
  </p:sldIdLst>
  <p:sldSz cx="12192000" cy="6858000"/>
  <p:notesSz cx="6877050" cy="96535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67A3A"/>
    <a:srgbClr val="8CC37F"/>
    <a:srgbClr val="C17107"/>
    <a:srgbClr val="E98909"/>
    <a:srgbClr val="682A2A"/>
    <a:srgbClr val="1984CC"/>
    <a:srgbClr val="03136A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5596" autoAdjust="0"/>
  </p:normalViewPr>
  <p:slideViewPr>
    <p:cSldViewPr>
      <p:cViewPr varScale="1">
        <p:scale>
          <a:sx n="84" d="100"/>
          <a:sy n="84" d="100"/>
        </p:scale>
        <p:origin x="653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404" y="0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723900"/>
            <a:ext cx="643255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705" y="4585454"/>
            <a:ext cx="5501640" cy="434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9C170-4A8F-4E99-A6E2-AF522F1AF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F190E-DEDC-42A5-8804-FC92758C73D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82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8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3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99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3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16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46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832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45F3-564E-4322-BD95-8E9BBE3E8F06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58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19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21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45F3-564E-4322-BD95-8E9BBE3E8F06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24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7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74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2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21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456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45F3-564E-4322-BD95-8E9BBE3E8F06}" type="slidenum">
              <a:rPr lang="en-US"/>
              <a:pPr/>
              <a:t>26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44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27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45F3-564E-4322-BD95-8E9BBE3E8F06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45F3-564E-4322-BD95-8E9BBE3E8F06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7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6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11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64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A0B0F-F660-4F3C-955D-C3435AA953D3}" type="slidenum">
              <a:rPr lang="en-US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723900"/>
            <a:ext cx="6432550" cy="36195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4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45F3-564E-4322-BD95-8E9BBE3E8F06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6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304800"/>
            <a:ext cx="103632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838200"/>
            <a:ext cx="10363200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36000" y="1844676"/>
            <a:ext cx="2438400" cy="46323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20800" y="1844676"/>
            <a:ext cx="7112000" cy="46323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320800" y="1844676"/>
            <a:ext cx="9753600" cy="46323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20800" y="2606676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9200" y="2606676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844676"/>
            <a:ext cx="975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2606676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bves.de/wp-content/uploads/2019/03/BVES_Branchenzahlen2019.pdf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solarninovinky.cz/2010/index.php" TargetMode="External"/><Relationship Id="rId7" Type="http://schemas.openxmlformats.org/officeDocument/2006/relationships/hyperlink" Target="mailto:g.urban@pvxchange.c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solarninovinky.cz" TargetMode="External"/><Relationship Id="rId5" Type="http://schemas.openxmlformats.org/officeDocument/2006/relationships/hyperlink" Target="http://www.solarninovinky.cz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rtenergyforum/" TargetMode="External"/><Relationship Id="rId5" Type="http://schemas.openxmlformats.org/officeDocument/2006/relationships/hyperlink" Target="http://www.solarninovinky.cz/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ninovinky.cz/2010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28" y="260648"/>
            <a:ext cx="10009112" cy="2160240"/>
          </a:xfrm>
        </p:spPr>
        <p:txBody>
          <a:bodyPr/>
          <a:lstStyle/>
          <a:p>
            <a:br>
              <a:rPr lang="cs-CZ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7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trendy a dotace pro systémy skladování energie</a:t>
            </a:r>
            <a:br>
              <a:rPr lang="cs-CZ" sz="7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451"/>
            <a:ext cx="2390775" cy="80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67340" y="2031031"/>
            <a:ext cx="8784976" cy="11766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Růst světové populace </a:t>
            </a:r>
            <a:r>
              <a:rPr lang="cs-CZ" sz="3200" b="1" dirty="0">
                <a:solidFill>
                  <a:srgbClr val="1B2764"/>
                </a:solidFill>
              </a:rPr>
              <a:t>→ </a:t>
            </a:r>
            <a:r>
              <a:rPr lang="cs-CZ" sz="2000" dirty="0">
                <a:solidFill>
                  <a:srgbClr val="1B2764"/>
                </a:solidFill>
              </a:rPr>
              <a:t>nutnost změny v dopravě a energetice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Růst výroby energie z OZE </a:t>
            </a:r>
            <a:r>
              <a:rPr lang="cs-CZ" sz="3200" b="1" dirty="0">
                <a:solidFill>
                  <a:srgbClr val="1B2764"/>
                </a:solidFill>
              </a:rPr>
              <a:t>→ </a:t>
            </a:r>
            <a:r>
              <a:rPr lang="cs-CZ" sz="2000" dirty="0">
                <a:solidFill>
                  <a:srgbClr val="1B2764"/>
                </a:solidFill>
              </a:rPr>
              <a:t> Růst potřeby akumulace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Globální oteplování planety </a:t>
            </a:r>
            <a:r>
              <a:rPr lang="cs-CZ" sz="3200" b="1" dirty="0">
                <a:solidFill>
                  <a:srgbClr val="1B2764"/>
                </a:solidFill>
              </a:rPr>
              <a:t>→ </a:t>
            </a:r>
            <a:r>
              <a:rPr lang="cs-CZ" sz="2000" b="1" dirty="0">
                <a:solidFill>
                  <a:srgbClr val="1B2764"/>
                </a:solidFill>
              </a:rPr>
              <a:t> </a:t>
            </a:r>
            <a:r>
              <a:rPr lang="cs-CZ" sz="2000" dirty="0">
                <a:solidFill>
                  <a:srgbClr val="1B2764"/>
                </a:solidFill>
              </a:rPr>
              <a:t>Vládní aktivity a tlak veřejnosti na snížení emisí CO2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Elektromobilita → největší trh pro LIB v blízké budoucnosti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LIB pro stacionární SSE → 10 miliard USD do roku 2023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Trh SSE → velký boom po dosažení ceny 150 USD/kWh na systémové úrovni vyrábí z obou stran (nejvyšší výtěžnost)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dirty="0">
                <a:solidFill>
                  <a:srgbClr val="1B2764"/>
                </a:solidFill>
              </a:rPr>
              <a:t>Nové perspektivní aplikace: UPS,  drony, vysokozdvižné vozíky, domácí a síťové SSE, letadla a lodě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900" dirty="0">
              <a:solidFill>
                <a:srgbClr val="000000"/>
              </a:solidFill>
              <a:latin typeface="R Frutiger Roman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413116" y="67849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LIB- hlavní trendy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9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Pokles cen bateriových článků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BMZ Group 2019</a:t>
            </a: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828092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LIB- nejperspektivnější technologie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6734E74-5FDB-4D6D-B74B-985DEA407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2999"/>
            <a:ext cx="12192000" cy="52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Pokles cen bateriových článků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BMZ Group 2019</a:t>
            </a: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9073008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LIB- nejperspektivnější technologie (typy článků +aplikace)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D9A574-1AE5-4DF4-B2BD-B29B18B92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1050"/>
            <a:ext cx="12192000" cy="49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Pokles cen bateriových článků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BMZ Group 2019</a:t>
            </a: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12068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LIB- vývoj cen bateriových článků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854DDD-217C-4962-811A-3784A266E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1940035"/>
            <a:ext cx="9610725" cy="45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3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Bloomberg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New Energy Finance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12068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LIB- vývoj cen bateriových </a:t>
            </a:r>
            <a:r>
              <a:rPr lang="cs-CZ" sz="4000" b="1" dirty="0" err="1">
                <a:solidFill>
                  <a:srgbClr val="FF0000"/>
                </a:solidFill>
                <a:latin typeface="Eurostile LT Std" pitchFamily="34" charset="0"/>
              </a:rPr>
              <a:t>packů</a:t>
            </a: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CB08752-1031-4393-A7E2-07384F876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966" y="1441517"/>
            <a:ext cx="9144000" cy="45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0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199111"/>
            <a:ext cx="8496944" cy="161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Team 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Consult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/BVES </a:t>
            </a:r>
            <a:r>
              <a:rPr lang="cs-CZ" sz="1800" dirty="0">
                <a:hlinkClick r:id="rId5"/>
              </a:rPr>
              <a:t>https://www.bves.de/wp-content/uploads/2019/03/BVES_Branchenzahlen2019.pdf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31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Vývoj trhu akumulace v SRN (2019)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401EA0-1BE8-4012-810E-409181BD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838" y="1086182"/>
            <a:ext cx="9825730" cy="50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9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199111"/>
            <a:ext cx="8496944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Imperial 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College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London</a:t>
            </a: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31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Vývoj poklesu cen AE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C6C3E3C-642B-42E2-B871-32C4B9FB4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688" y="1412776"/>
            <a:ext cx="90487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5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199111"/>
            <a:ext cx="8496944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Imperial 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College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London</a:t>
            </a: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31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Budoucí vývoj cen AE dle aplikací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F54B4D-34B1-4279-8650-AB7B8A4F2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787" y="1484784"/>
            <a:ext cx="9496425" cy="47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3302001" y="2905126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3309938" y="37465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309938" y="45720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309938" y="5400676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5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423592" y="2924945"/>
            <a:ext cx="7560840" cy="457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919537" y="2492897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flipH="1">
            <a:off x="1991545" y="2492896"/>
            <a:ext cx="404813" cy="28803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2000" b="1" dirty="0">
                <a:solidFill>
                  <a:schemeClr val="bg1"/>
                </a:solidFill>
                <a:ea typeface="굴림" charset="-127"/>
              </a:rPr>
              <a:t>4</a:t>
            </a:r>
            <a:endParaRPr kumimoji="1" lang="en-US" altLang="ko-KR" sz="2000" b="1" dirty="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30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597" y="1"/>
            <a:ext cx="2390775" cy="800101"/>
          </a:xfrm>
          <a:prstGeom prst="rect">
            <a:avLst/>
          </a:prstGeom>
          <a:noFill/>
        </p:spPr>
      </p:pic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2639616" y="2204865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2800" b="1" dirty="0">
                <a:ea typeface="굴림" charset="-127"/>
              </a:rPr>
              <a:t>Vývoj trhu AE v ČR a nové dotace </a:t>
            </a:r>
            <a:endParaRPr kumimoji="1" lang="en-US" altLang="ko-KR" sz="2800" b="1" dirty="0">
              <a:ea typeface="굴림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63552" y="3270326"/>
            <a:ext cx="8534400" cy="5457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altLang="ko-KR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Vývoj trhu AE v ČR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Zajímavé projekty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Nové dotace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3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Vývoj trhu v roce 2018: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413116" y="67849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Vývoj trhu AE v ČR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02127"/>
            <a:ext cx="8229600" cy="499101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60 % všech nových FVE s bateriemi</a:t>
            </a:r>
          </a:p>
          <a:p>
            <a:pPr lvl="1"/>
            <a:r>
              <a:rPr lang="cs-CZ" dirty="0"/>
              <a:t>Rezidenční trh: 2200 nových FVE</a:t>
            </a:r>
          </a:p>
          <a:p>
            <a:pPr lvl="1"/>
            <a:r>
              <a:rPr lang="cs-CZ" dirty="0"/>
              <a:t>Korporátní trh: stagnace (1 velkou instalací byla SES Jeseník)</a:t>
            </a:r>
          </a:p>
          <a:p>
            <a:pPr lvl="1"/>
            <a:r>
              <a:rPr lang="cs-CZ" dirty="0"/>
              <a:t>Hlavní značky: BMZ, </a:t>
            </a:r>
            <a:r>
              <a:rPr lang="cs-CZ" dirty="0" err="1"/>
              <a:t>Pylontech</a:t>
            </a:r>
            <a:r>
              <a:rPr lang="cs-CZ" dirty="0"/>
              <a:t> a BYD </a:t>
            </a:r>
          </a:p>
          <a:p>
            <a:pPr lvl="1"/>
            <a:r>
              <a:rPr lang="cs-CZ" dirty="0" err="1"/>
              <a:t>Utilitní</a:t>
            </a:r>
            <a:r>
              <a:rPr lang="cs-CZ" dirty="0"/>
              <a:t> trh: Siemens (4 MW/4 </a:t>
            </a:r>
            <a:r>
              <a:rPr lang="cs-CZ" dirty="0" err="1"/>
              <a:t>MWh</a:t>
            </a:r>
            <a:r>
              <a:rPr lang="cs-CZ" dirty="0"/>
              <a:t>)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91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617913" y="3432176"/>
            <a:ext cx="5370512" cy="36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3363914" y="2949576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 flipH="1">
            <a:off x="3422651" y="2955926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3302001" y="2905126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3949700" y="2905126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3921125" y="3732213"/>
            <a:ext cx="4876800" cy="633412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921126" y="4559301"/>
            <a:ext cx="4854575" cy="633413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1800" b="1" dirty="0">
                <a:ea typeface="굴림" charset="-127"/>
              </a:rPr>
              <a:t>Vývoj trhu v ČR a nové dotace</a:t>
            </a:r>
            <a:endParaRPr kumimoji="1" lang="en-US" altLang="ko-KR" sz="1800" b="1" dirty="0">
              <a:ea typeface="굴림" charset="-127"/>
            </a:endParaRPr>
          </a:p>
          <a:p>
            <a:pPr algn="l" latinLnBrk="1"/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3930651" y="5386388"/>
            <a:ext cx="4854575" cy="633412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1800" b="1" dirty="0">
                <a:ea typeface="굴림" charset="-127"/>
              </a:rPr>
              <a:t>Závěr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621088" y="5916613"/>
            <a:ext cx="5370512" cy="365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1524000" y="836712"/>
            <a:ext cx="2736304" cy="1224136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lang="cs-CZ" altLang="ko-KR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Obsah:</a:t>
            </a:r>
            <a:endParaRPr lang="en-US" altLang="ko-KR" sz="4400" u="sng" dirty="0">
              <a:solidFill>
                <a:schemeClr val="bg2">
                  <a:lumMod val="50000"/>
                </a:schemeClr>
              </a:solidFill>
              <a:ea typeface="굴림" charset="-127"/>
            </a:endParaRP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617913" y="4257676"/>
            <a:ext cx="5370512" cy="36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3617913" y="5086351"/>
            <a:ext cx="5370512" cy="365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3363914" y="3778251"/>
            <a:ext cx="517525" cy="517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 flipH="1">
            <a:off x="3419476" y="3786188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3309938" y="37465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3363914" y="4603751"/>
            <a:ext cx="517525" cy="5175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22" name="Oval 62"/>
          <p:cNvSpPr>
            <a:spLocks noChangeArrowheads="1"/>
          </p:cNvSpPr>
          <p:nvPr/>
        </p:nvSpPr>
        <p:spPr bwMode="auto">
          <a:xfrm flipH="1">
            <a:off x="3419476" y="4611688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309938" y="45720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4" name="Oval 64"/>
          <p:cNvSpPr>
            <a:spLocks noChangeArrowheads="1"/>
          </p:cNvSpPr>
          <p:nvPr/>
        </p:nvSpPr>
        <p:spPr bwMode="auto">
          <a:xfrm>
            <a:off x="3363914" y="5432426"/>
            <a:ext cx="517525" cy="5175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25" name="Oval 65"/>
          <p:cNvSpPr>
            <a:spLocks noChangeArrowheads="1"/>
          </p:cNvSpPr>
          <p:nvPr/>
        </p:nvSpPr>
        <p:spPr bwMode="auto">
          <a:xfrm flipH="1">
            <a:off x="3419476" y="5440363"/>
            <a:ext cx="404813" cy="3032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1451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309938" y="5400676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5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621881" y="2514378"/>
            <a:ext cx="5370512" cy="36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3359697" y="2060849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gray">
          <a:xfrm>
            <a:off x="3935760" y="2060849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1800" b="1" dirty="0">
                <a:ea typeface="굴림" charset="-127"/>
              </a:rPr>
              <a:t>Představení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flipH="1">
            <a:off x="3431703" y="2060849"/>
            <a:ext cx="404813" cy="28803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000" b="1">
                <a:solidFill>
                  <a:schemeClr val="bg1"/>
                </a:solidFill>
              </a:rPr>
              <a:t>1</a:t>
            </a:r>
            <a:endParaRPr kumimoji="1" lang="en-US" altLang="ko-KR" sz="2000" b="1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30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836516" y="2861649"/>
            <a:ext cx="537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1"/>
            <a:r>
              <a:rPr kumimoji="1" lang="cs-CZ" altLang="ko-KR" sz="1800" b="1" dirty="0">
                <a:ea typeface="굴림" charset="-127"/>
              </a:rPr>
              <a:t>Vývoj trhu akumulace energie</a:t>
            </a:r>
            <a:endParaRPr kumimoji="1" lang="en-US" altLang="ko-KR" sz="1800" b="1" dirty="0">
              <a:ea typeface="굴림" charset="-127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gray">
          <a:xfrm>
            <a:off x="3906318" y="3660776"/>
            <a:ext cx="6438154" cy="633413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1800" b="1" dirty="0">
                <a:ea typeface="굴림" charset="-127"/>
              </a:rPr>
              <a:t>Trendy, ceny a nejperspektivnější technologie </a:t>
            </a:r>
            <a:endParaRPr kumimoji="1" lang="en-US" altLang="ko-KR" sz="1800" b="1" dirty="0">
              <a:ea typeface="굴림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Vývoj trhu v roce 2019: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413116" y="67849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Trh akumulace energie v ČR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4094"/>
            <a:ext cx="8229600" cy="4991016"/>
          </a:xfrm>
        </p:spPr>
        <p:txBody>
          <a:bodyPr>
            <a:normAutofit fontScale="92500"/>
          </a:bodyPr>
          <a:lstStyle/>
          <a:p>
            <a:pPr lvl="1"/>
            <a:r>
              <a:rPr lang="cs-CZ" dirty="0"/>
              <a:t>80-90: % všech nových rez. FVE s bateriemi</a:t>
            </a:r>
          </a:p>
          <a:p>
            <a:pPr lvl="1"/>
            <a:r>
              <a:rPr lang="cs-CZ" dirty="0"/>
              <a:t>Rezidenční trh: 3000 -4000 nových FVE</a:t>
            </a:r>
          </a:p>
          <a:p>
            <a:pPr lvl="1"/>
            <a:r>
              <a:rPr lang="cs-CZ" dirty="0"/>
              <a:t>Korporátní trh: desítky nových projektů</a:t>
            </a:r>
          </a:p>
          <a:p>
            <a:pPr lvl="1"/>
            <a:r>
              <a:rPr lang="cs-CZ" dirty="0"/>
              <a:t>Noví hráči: </a:t>
            </a:r>
            <a:r>
              <a:rPr lang="cs-CZ" dirty="0" err="1"/>
              <a:t>Kokam</a:t>
            </a:r>
            <a:r>
              <a:rPr lang="cs-CZ" dirty="0"/>
              <a:t>, AERS, LG </a:t>
            </a:r>
            <a:r>
              <a:rPr lang="cs-CZ" dirty="0" err="1"/>
              <a:t>Chem</a:t>
            </a:r>
            <a:r>
              <a:rPr lang="cs-CZ" dirty="0"/>
              <a:t>, AEG, </a:t>
            </a:r>
            <a:r>
              <a:rPr lang="cs-CZ" dirty="0" err="1"/>
              <a:t>Wemag</a:t>
            </a:r>
            <a:r>
              <a:rPr lang="cs-CZ" dirty="0"/>
              <a:t>, </a:t>
            </a:r>
            <a:r>
              <a:rPr lang="cs-CZ" dirty="0" err="1"/>
              <a:t>Tesvolt</a:t>
            </a:r>
            <a:r>
              <a:rPr lang="cs-CZ" dirty="0"/>
              <a:t>, atd.</a:t>
            </a:r>
          </a:p>
          <a:p>
            <a:pPr lvl="1"/>
            <a:r>
              <a:rPr lang="cs-CZ" dirty="0" err="1"/>
              <a:t>Utilitní</a:t>
            </a:r>
            <a:r>
              <a:rPr lang="cs-CZ" dirty="0"/>
              <a:t> trh: ČEZ (5 MW), Teplárna Planá (4 MW/4 </a:t>
            </a:r>
            <a:r>
              <a:rPr lang="cs-CZ" dirty="0" err="1"/>
              <a:t>MWh</a:t>
            </a:r>
            <a:r>
              <a:rPr lang="cs-CZ" dirty="0"/>
              <a:t>) + development několika až 10 MW baterií</a:t>
            </a:r>
          </a:p>
          <a:p>
            <a:pPr lvl="1"/>
            <a:r>
              <a:rPr lang="cs-CZ" dirty="0"/>
              <a:t>První velkokapacitní mobilní baterie (CE Energy)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08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Nová zelená úsporám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413116" y="67849"/>
            <a:ext cx="865143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Nové dotace pro domácnosti  v ČR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4094"/>
            <a:ext cx="8229600" cy="499101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současnost (C3.7): až 170 000/150 000 Kč- FVE+SSE (do 10 kWh)</a:t>
            </a:r>
          </a:p>
          <a:p>
            <a:pPr lvl="1"/>
            <a:r>
              <a:rPr lang="cs-CZ" dirty="0"/>
              <a:t>Podzim 2019:  nová výzva- </a:t>
            </a:r>
            <a:r>
              <a:rPr lang="cs-CZ" dirty="0" err="1"/>
              <a:t>FVE+SSE+nabíjecí</a:t>
            </a:r>
            <a:r>
              <a:rPr lang="cs-CZ" dirty="0"/>
              <a:t> stanice elektromobilů</a:t>
            </a:r>
          </a:p>
          <a:p>
            <a:pPr lvl="1"/>
            <a:r>
              <a:rPr lang="cs-CZ" dirty="0"/>
              <a:t>Až 200 000 Kč (???)</a:t>
            </a:r>
          </a:p>
          <a:p>
            <a:pPr marL="457200" lvl="1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62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Program OPPIK – Úspory energie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390775" y="94700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Nové dotace pro firmy v ČR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4094"/>
            <a:ext cx="8229600" cy="499101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Od 1.9.2019 – nová výzva č. 4</a:t>
            </a:r>
          </a:p>
          <a:p>
            <a:pPr lvl="1"/>
            <a:r>
              <a:rPr lang="cs-CZ" dirty="0"/>
              <a:t>2 000 000 000 Kč</a:t>
            </a:r>
          </a:p>
          <a:p>
            <a:pPr lvl="1"/>
            <a:r>
              <a:rPr lang="cs-CZ" dirty="0"/>
              <a:t>Podpora akumulace energie – nutnost vlastního zdroje z OZE (např. FVE, nebo KVET)</a:t>
            </a:r>
          </a:p>
          <a:p>
            <a:pPr lvl="1"/>
            <a:r>
              <a:rPr lang="cs-CZ" dirty="0"/>
              <a:t>Parametry zatím neupřesněny</a:t>
            </a:r>
          </a:p>
          <a:p>
            <a:pPr lvl="1"/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72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Program OPPIK – NUTS- akumulace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390775" y="94700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Nové dotace pro firmy v ČR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4094"/>
            <a:ext cx="8229600" cy="499101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Od 1.10.2019 – nová výzva č. 5</a:t>
            </a:r>
          </a:p>
          <a:p>
            <a:pPr lvl="1"/>
            <a:r>
              <a:rPr lang="cs-CZ" dirty="0"/>
              <a:t>50 000 000 Kč</a:t>
            </a:r>
          </a:p>
          <a:p>
            <a:pPr lvl="1"/>
            <a:r>
              <a:rPr lang="cs-CZ" dirty="0"/>
              <a:t>Pilotní projekty na zavádění akumulace energie </a:t>
            </a:r>
          </a:p>
          <a:p>
            <a:pPr lvl="1"/>
            <a:r>
              <a:rPr lang="cs-CZ" dirty="0"/>
              <a:t>Parametry zatím neupřesněny</a:t>
            </a:r>
          </a:p>
          <a:p>
            <a:pPr marL="457200" lvl="1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072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Program OPPIK – Nové FVE s/bez akumulace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390775" y="94700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Nové dotace pro firmy v ČR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4094"/>
            <a:ext cx="10369152" cy="499101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4. kvartál 2019 (?)</a:t>
            </a:r>
          </a:p>
          <a:p>
            <a:pPr lvl="1"/>
            <a:r>
              <a:rPr lang="cs-CZ" dirty="0"/>
              <a:t>nová výzva č. 4</a:t>
            </a:r>
          </a:p>
          <a:p>
            <a:pPr lvl="1"/>
            <a:r>
              <a:rPr lang="cs-CZ" dirty="0"/>
              <a:t>2 000 000 000 Kč</a:t>
            </a:r>
          </a:p>
          <a:p>
            <a:pPr lvl="1"/>
            <a:r>
              <a:rPr lang="cs-CZ" dirty="0"/>
              <a:t>Podpora akumulace energie v kombinaci s FVE do 1 MW </a:t>
            </a:r>
          </a:p>
          <a:p>
            <a:pPr lvl="1"/>
            <a:r>
              <a:rPr lang="cs-CZ" dirty="0"/>
              <a:t>Jednání na MPO pokračuje</a:t>
            </a:r>
          </a:p>
          <a:p>
            <a:pPr marL="457200" lvl="1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5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335360" y="1055576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Co asi brzy přijde?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5356D-16F8-4567-84FF-67E22FB1A4E6}"/>
              </a:ext>
            </a:extLst>
          </p:cNvPr>
          <p:cNvSpPr txBox="1"/>
          <p:nvPr/>
        </p:nvSpPr>
        <p:spPr>
          <a:xfrm>
            <a:off x="2390775" y="94700"/>
            <a:ext cx="775149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Zajímavé bateriové projekty</a:t>
            </a:r>
            <a:endParaRPr lang="cs-CZ" sz="4000" b="1" dirty="0">
              <a:solidFill>
                <a:srgbClr val="FF0000"/>
              </a:solidFill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4000" b="1" dirty="0">
              <a:solidFill>
                <a:srgbClr val="FF0000"/>
              </a:solidFill>
              <a:latin typeface="Eurostile LT Std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5E919213-E3CD-4B0D-B4A7-155349AB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4094"/>
            <a:ext cx="10369152" cy="499101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1 000 MW baterie v SRN- stabilizace sítě (2020-23)</a:t>
            </a:r>
          </a:p>
          <a:p>
            <a:pPr lvl="1"/>
            <a:r>
              <a:rPr lang="cs-CZ" dirty="0"/>
              <a:t>HE3DA: 20 MW baterie</a:t>
            </a:r>
          </a:p>
          <a:p>
            <a:pPr lvl="1"/>
            <a:r>
              <a:rPr lang="cs-CZ" dirty="0"/>
              <a:t>Škoda: 60 MW – virtuální baterie</a:t>
            </a:r>
          </a:p>
          <a:p>
            <a:pPr lvl="1"/>
            <a:r>
              <a:rPr lang="cs-CZ" dirty="0"/>
              <a:t>Teplárny: několik až 10 MW baterii</a:t>
            </a:r>
          </a:p>
          <a:p>
            <a:pPr lvl="1"/>
            <a:r>
              <a:rPr lang="cs-CZ" dirty="0"/>
              <a:t>Češi staví 50 MW baterii v SRN (2020) – projekt LEAG/Big </a:t>
            </a:r>
            <a:r>
              <a:rPr lang="cs-CZ" dirty="0" err="1"/>
              <a:t>Battery</a:t>
            </a:r>
            <a:r>
              <a:rPr lang="cs-CZ" dirty="0"/>
              <a:t> </a:t>
            </a:r>
            <a:r>
              <a:rPr lang="cs-CZ" dirty="0" err="1"/>
              <a:t>Lausitz</a:t>
            </a:r>
            <a:r>
              <a:rPr lang="cs-CZ" dirty="0"/>
              <a:t> </a:t>
            </a:r>
            <a:r>
              <a:rPr lang="cs-CZ"/>
              <a:t>(EPH-Křetínský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46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3302001" y="2905126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3309938" y="37465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309938" y="45720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309938" y="5400676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5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423592" y="2924945"/>
            <a:ext cx="7560840" cy="457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919537" y="2492897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flipH="1">
            <a:off x="1991545" y="2492896"/>
            <a:ext cx="404813" cy="28803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2000" b="1" dirty="0">
                <a:solidFill>
                  <a:schemeClr val="bg1"/>
                </a:solidFill>
                <a:ea typeface="굴림" charset="-127"/>
              </a:rPr>
              <a:t>5</a:t>
            </a:r>
            <a:endParaRPr kumimoji="1" lang="en-US" altLang="ko-KR" sz="2000" b="1" dirty="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30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597" y="1"/>
            <a:ext cx="2390775" cy="800101"/>
          </a:xfrm>
          <a:prstGeom prst="rect">
            <a:avLst/>
          </a:prstGeom>
          <a:noFill/>
        </p:spPr>
      </p:pic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2639616" y="2204865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2800" b="1" dirty="0">
                <a:ea typeface="굴림" charset="-127"/>
              </a:rPr>
              <a:t>Závěr</a:t>
            </a:r>
            <a:endParaRPr kumimoji="1" lang="en-US" altLang="ko-KR" sz="2800" b="1" dirty="0">
              <a:ea typeface="굴림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63552" y="3270326"/>
            <a:ext cx="8534400" cy="3926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altLang="ko-KR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17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9" name="AutoShape 122"/>
          <p:cNvSpPr>
            <a:spLocks noChangeArrowheads="1"/>
          </p:cNvSpPr>
          <p:nvPr/>
        </p:nvSpPr>
        <p:spPr bwMode="gray">
          <a:xfrm>
            <a:off x="2927648" y="2132856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 Děkuji za Vaši pozornost</a:t>
            </a:r>
          </a:p>
          <a:p>
            <a:pPr algn="l"/>
            <a:endParaRPr lang="cs-CZ" sz="4400" u="sng">
              <a:solidFill>
                <a:schemeClr val="bg2">
                  <a:lumMod val="50000"/>
                </a:schemeClr>
              </a:solidFill>
              <a:ea typeface="굴림" charset="-127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79576" y="2996952"/>
            <a:ext cx="5472608" cy="3240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52650" tIns="27378" rIns="52650" bIns="27378">
            <a:spAutoFit/>
          </a:bodyPr>
          <a:lstStyle/>
          <a:p>
            <a:pPr algn="l"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Kontaktní informace:</a:t>
            </a:r>
          </a:p>
          <a:p>
            <a:pPr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endParaRPr lang="cs-CZ" sz="18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r>
              <a:rPr lang="cs-CZ" sz="1800" b="1" dirty="0">
                <a:solidFill>
                  <a:srgbClr val="1B2764"/>
                </a:solidFill>
                <a:latin typeface="Eurostile LT Std" pitchFamily="34" charset="0"/>
              </a:rPr>
              <a:t>	Ing. Jaroslav </a:t>
            </a:r>
            <a:r>
              <a:rPr lang="cs-CZ" sz="1800" b="1" dirty="0" err="1">
                <a:solidFill>
                  <a:srgbClr val="1B2764"/>
                </a:solidFill>
                <a:latin typeface="Eurostile LT Std" pitchFamily="34" charset="0"/>
              </a:rPr>
              <a:t>Dorda</a:t>
            </a:r>
            <a:r>
              <a:rPr lang="cs-CZ" sz="1800" b="1" dirty="0">
                <a:solidFill>
                  <a:srgbClr val="1B2764"/>
                </a:solidFill>
                <a:latin typeface="Eurostile LT Std" pitchFamily="34" charset="0"/>
              </a:rPr>
              <a:t>, MBA</a:t>
            </a:r>
            <a:br>
              <a:rPr lang="cs-CZ" sz="18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18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r>
              <a:rPr lang="cs-CZ" sz="1800" dirty="0">
                <a:solidFill>
                  <a:srgbClr val="1B2764"/>
                </a:solidFill>
                <a:latin typeface="Eurostile LT Std" pitchFamily="34" charset="0"/>
              </a:rPr>
              <a:t>	</a:t>
            </a:r>
            <a:r>
              <a:rPr lang="cs-CZ" sz="1800" dirty="0">
                <a:solidFill>
                  <a:srgbClr val="1B2764"/>
                </a:solidFill>
                <a:latin typeface="Eurostile LT Std" pitchFamily="34" charset="0"/>
                <a:hlinkClick r:id="rId5"/>
              </a:rPr>
              <a:t>www.</a:t>
            </a:r>
            <a:r>
              <a:rPr lang="cs-CZ" sz="1800" dirty="0" err="1">
                <a:solidFill>
                  <a:srgbClr val="1B2764"/>
                </a:solidFill>
                <a:latin typeface="Eurostile LT Std" pitchFamily="34" charset="0"/>
                <a:hlinkClick r:id="rId5"/>
              </a:rPr>
              <a:t>solarninovinky.cz</a:t>
            </a:r>
            <a:endParaRPr lang="cs-CZ" sz="18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r>
              <a:rPr lang="cs-CZ" sz="1800" dirty="0">
                <a:solidFill>
                  <a:srgbClr val="1B2764"/>
                </a:solidFill>
                <a:latin typeface="Eurostile LT Std" pitchFamily="34" charset="0"/>
              </a:rPr>
              <a:t>		</a:t>
            </a:r>
            <a:br>
              <a:rPr lang="cs-CZ" sz="1800" dirty="0">
                <a:solidFill>
                  <a:srgbClr val="1B2764"/>
                </a:solidFill>
                <a:latin typeface="Eurostile LT Std" pitchFamily="34" charset="0"/>
              </a:rPr>
            </a:br>
            <a:r>
              <a:rPr lang="cs-CZ" sz="1800" dirty="0">
                <a:solidFill>
                  <a:srgbClr val="1B2764"/>
                </a:solidFill>
                <a:latin typeface="Eurostile LT Std" pitchFamily="34" charset="0"/>
              </a:rPr>
              <a:t>	Email: </a:t>
            </a:r>
            <a:r>
              <a:rPr lang="cs-CZ" sz="1800" dirty="0">
                <a:solidFill>
                  <a:srgbClr val="1B2764"/>
                </a:solidFill>
                <a:latin typeface="Eurostile LT Std" pitchFamily="34" charset="0"/>
                <a:hlinkClick r:id="rId6"/>
              </a:rPr>
              <a:t>info@solarninovinky.cz</a:t>
            </a:r>
            <a:endParaRPr lang="cs-CZ" sz="1800" dirty="0">
              <a:solidFill>
                <a:srgbClr val="1B2764"/>
              </a:solidFill>
              <a:latin typeface="Eurostile LT Std" pitchFamily="34" charset="0"/>
              <a:hlinkClick r:id="rId7"/>
            </a:endParaRPr>
          </a:p>
          <a:p>
            <a:pPr algn="l"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r>
              <a:rPr lang="cs-CZ" sz="1800" dirty="0">
                <a:solidFill>
                  <a:srgbClr val="1B2764"/>
                </a:solidFill>
                <a:latin typeface="Eurostile LT Std" pitchFamily="34" charset="0"/>
              </a:rPr>
              <a:t>	Mobil: + 420 737 249 737</a:t>
            </a:r>
            <a:br>
              <a:rPr lang="cs-CZ" sz="1800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1800" dirty="0">
              <a:solidFill>
                <a:srgbClr val="1B2764"/>
              </a:solidFill>
              <a:latin typeface="Eurostile LT Std" pitchFamily="34" charset="0"/>
            </a:endParaRPr>
          </a:p>
          <a:p>
            <a:pPr>
              <a:tabLst>
                <a:tab pos="0" algn="l"/>
                <a:tab pos="108000" algn="l"/>
                <a:tab pos="262800" algn="l"/>
                <a:tab pos="525600" algn="l"/>
                <a:tab pos="788400" algn="l"/>
                <a:tab pos="1051200" algn="l"/>
                <a:tab pos="1314000" algn="l"/>
                <a:tab pos="1576800" algn="l"/>
                <a:tab pos="1839600" algn="l"/>
                <a:tab pos="2102400" algn="l"/>
                <a:tab pos="2365200" algn="l"/>
                <a:tab pos="2628000" algn="l"/>
                <a:tab pos="2890800" algn="l"/>
                <a:tab pos="3153600" algn="l"/>
                <a:tab pos="3416400" algn="l"/>
                <a:tab pos="3679200" algn="l"/>
                <a:tab pos="3942000" algn="l"/>
                <a:tab pos="4204800" algn="l"/>
                <a:tab pos="4467600" algn="l"/>
                <a:tab pos="4730400" algn="l"/>
                <a:tab pos="4993200" algn="l"/>
                <a:tab pos="5256000" algn="l"/>
              </a:tabLst>
            </a:pPr>
            <a:endParaRPr lang="cs-CZ" sz="1800" dirty="0">
              <a:solidFill>
                <a:srgbClr val="1B2764"/>
              </a:solidFill>
              <a:latin typeface="Eurostile LT Std" pitchFamily="34" charset="0"/>
            </a:endParaRPr>
          </a:p>
          <a:p>
            <a:pPr>
              <a:tabLst>
                <a:tab pos="0" algn="l"/>
                <a:tab pos="261890" algn="l"/>
                <a:tab pos="524709" algn="l"/>
                <a:tab pos="787527" algn="l"/>
                <a:tab pos="1050346" algn="l"/>
                <a:tab pos="1313164" algn="l"/>
                <a:tab pos="1575983" algn="l"/>
                <a:tab pos="1838801" algn="l"/>
                <a:tab pos="2101620" algn="l"/>
                <a:tab pos="2364438" algn="l"/>
                <a:tab pos="2627257" algn="l"/>
                <a:tab pos="2890076" algn="l"/>
                <a:tab pos="3152894" algn="l"/>
                <a:tab pos="3415713" algn="l"/>
                <a:tab pos="3678531" algn="l"/>
                <a:tab pos="3941350" algn="l"/>
                <a:tab pos="4204169" algn="l"/>
                <a:tab pos="4466987" algn="l"/>
                <a:tab pos="4729806" algn="l"/>
                <a:tab pos="4992624" algn="l"/>
                <a:tab pos="5255443" algn="l"/>
              </a:tabLst>
            </a:pPr>
            <a:endParaRPr lang="en-US" sz="1000" dirty="0">
              <a:solidFill>
                <a:srgbClr val="1B2764"/>
              </a:solidFill>
              <a:latin typeface="Eurostile LT Std" pitchFamily="34" charset="0"/>
            </a:endParaRPr>
          </a:p>
          <a:p>
            <a:pPr>
              <a:tabLst>
                <a:tab pos="0" algn="l"/>
                <a:tab pos="261890" algn="l"/>
                <a:tab pos="524709" algn="l"/>
                <a:tab pos="787527" algn="l"/>
                <a:tab pos="1050346" algn="l"/>
                <a:tab pos="1313164" algn="l"/>
                <a:tab pos="1575983" algn="l"/>
                <a:tab pos="1838801" algn="l"/>
                <a:tab pos="2101620" algn="l"/>
                <a:tab pos="2364438" algn="l"/>
                <a:tab pos="2627257" algn="l"/>
                <a:tab pos="2890076" algn="l"/>
                <a:tab pos="3152894" algn="l"/>
                <a:tab pos="3415713" algn="l"/>
                <a:tab pos="3678531" algn="l"/>
                <a:tab pos="3941350" algn="l"/>
                <a:tab pos="4204169" algn="l"/>
                <a:tab pos="4466987" algn="l"/>
                <a:tab pos="4729806" algn="l"/>
                <a:tab pos="4992624" algn="l"/>
                <a:tab pos="5255443" algn="l"/>
              </a:tabLst>
            </a:pPr>
            <a:endParaRPr lang="en-US" sz="1100" dirty="0">
              <a:solidFill>
                <a:srgbClr val="000000"/>
              </a:solidFill>
              <a:latin typeface="R Frutiger Roman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E43C65-245E-48FD-8784-E98184205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63" y="3645024"/>
            <a:ext cx="131445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3302001" y="2905126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3309938" y="37465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309938" y="45720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309938" y="5400676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5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423592" y="2924945"/>
            <a:ext cx="7560840" cy="457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919537" y="2492897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flipH="1">
            <a:off x="1991545" y="2492896"/>
            <a:ext cx="404813" cy="28803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2000" b="1" dirty="0">
                <a:solidFill>
                  <a:schemeClr val="bg1"/>
                </a:solidFill>
              </a:rPr>
              <a:t>1</a:t>
            </a:r>
            <a:endParaRPr kumimoji="1" lang="en-US" altLang="ko-KR" sz="2000" b="1" dirty="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30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597" y="1"/>
            <a:ext cx="2390775" cy="800101"/>
          </a:xfrm>
          <a:prstGeom prst="rect">
            <a:avLst/>
          </a:prstGeom>
          <a:noFill/>
        </p:spPr>
      </p:pic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2639616" y="2204865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2800" b="1" dirty="0">
                <a:ea typeface="굴림" charset="-127"/>
              </a:rPr>
              <a:t>Stručné představení</a:t>
            </a:r>
            <a:endParaRPr kumimoji="1" lang="en-US" altLang="ko-KR" sz="2800" b="1" dirty="0">
              <a:ea typeface="굴림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70313" y="3352379"/>
            <a:ext cx="8534400" cy="3433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altLang="ko-KR" b="1" dirty="0">
                <a:solidFill>
                  <a:srgbClr val="1B2764"/>
                </a:solidFill>
                <a:latin typeface="Eurostile LT Std" pitchFamily="34" charset="0"/>
              </a:rPr>
              <a:t>Profesní zkušenosti</a:t>
            </a:r>
            <a:endParaRPr lang="en-US" altLang="ko-KR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Kompetence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2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8785920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Představení – Ing. Dorda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49760" y="2171815"/>
            <a:ext cx="8534400" cy="9768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2010-2014: Sales Manager </a:t>
            </a:r>
            <a:r>
              <a:rPr lang="cs-CZ" b="1" dirty="0" err="1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CEE, </a:t>
            </a:r>
            <a:r>
              <a:rPr lang="cs-CZ" b="1" dirty="0" err="1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pvXchange</a:t>
            </a: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b="1" dirty="0">
              <a:solidFill>
                <a:srgbClr val="1B2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– současnost: analytik, provozovatel webu </a:t>
            </a: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www.solarninovinky.cz</a:t>
            </a:r>
            <a:b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1B2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současnost: organizátor výstavy a konference Smart Energy </a:t>
            </a:r>
            <a:r>
              <a:rPr lang="cs-CZ" b="1" dirty="0" err="1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www.SmartEnergyForum</a:t>
            </a:r>
            <a:r>
              <a:rPr lang="cs-CZ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b="1" dirty="0">
              <a:solidFill>
                <a:srgbClr val="1B2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2000" b="1" dirty="0">
                <a:solidFill>
                  <a:srgbClr val="1B2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Poradenství – optimalizace výběru FV a bateriových komponentů</a:t>
            </a:r>
            <a:br>
              <a:rPr lang="cs-CZ" sz="2000" dirty="0">
                <a:solidFill>
                  <a:srgbClr val="1B2764"/>
                </a:solidFill>
                <a:latin typeface="Eurostile LT Std" pitchFamily="34" charset="0"/>
              </a:rPr>
            </a:br>
            <a:r>
              <a:rPr lang="cs-CZ" sz="2000" dirty="0">
                <a:solidFill>
                  <a:srgbClr val="1B2764"/>
                </a:solidFill>
                <a:latin typeface="Eurostile LT Std" pitchFamily="34" charset="0"/>
              </a:rPr>
              <a:t> 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900" dirty="0">
              <a:solidFill>
                <a:srgbClr val="000000"/>
              </a:solidFill>
              <a:latin typeface="R Frutiger Roman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61" y="3383280"/>
            <a:ext cx="90678" cy="91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61" y="3383280"/>
            <a:ext cx="90678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3302001" y="2905126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3309938" y="37465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309938" y="45720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309938" y="5400676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5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423592" y="2924945"/>
            <a:ext cx="7560840" cy="457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919537" y="2492897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flipH="1">
            <a:off x="1991545" y="2492896"/>
            <a:ext cx="404813" cy="28803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2000" b="1" dirty="0">
                <a:solidFill>
                  <a:schemeClr val="bg1"/>
                </a:solidFill>
                <a:ea typeface="굴림" charset="-127"/>
              </a:rPr>
              <a:t>2</a:t>
            </a:r>
            <a:endParaRPr kumimoji="1" lang="en-US" altLang="ko-KR" sz="2000" b="1" dirty="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30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597" y="1"/>
            <a:ext cx="2390775" cy="800101"/>
          </a:xfrm>
          <a:prstGeom prst="rect">
            <a:avLst/>
          </a:prstGeom>
          <a:noFill/>
        </p:spPr>
      </p:pic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2639616" y="2204865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2800" b="1" dirty="0">
                <a:ea typeface="굴림" charset="-127"/>
              </a:rPr>
              <a:t>Vývoj trhu akumulace energie AE</a:t>
            </a:r>
            <a:endParaRPr kumimoji="1" lang="en-US" altLang="ko-KR" sz="2800" b="1" dirty="0">
              <a:ea typeface="굴림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74788" y="3338596"/>
            <a:ext cx="8534400" cy="425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altLang="ko-KR" b="1" dirty="0">
                <a:solidFill>
                  <a:srgbClr val="1B2764"/>
                </a:solidFill>
                <a:latin typeface="Eurostile LT Std" pitchFamily="34" charset="0"/>
              </a:rPr>
              <a:t>Světový trh AE</a:t>
            </a:r>
            <a:endParaRPr lang="en-US" altLang="ko-KR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Trh </a:t>
            </a:r>
            <a:r>
              <a:rPr lang="cs-CZ" b="1" dirty="0" err="1">
                <a:solidFill>
                  <a:srgbClr val="1B2764"/>
                </a:solidFill>
                <a:latin typeface="Eurostile LT Std" pitchFamily="34" charset="0"/>
              </a:rPr>
              <a:t>litihových</a:t>
            </a: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 baterií (LIB) </a:t>
            </a:r>
            <a:r>
              <a:rPr lang="cs-CZ" b="1" dirty="0" err="1">
                <a:solidFill>
                  <a:srgbClr val="1B2764"/>
                </a:solidFill>
                <a:latin typeface="Eurostile LT Std" pitchFamily="34" charset="0"/>
              </a:rPr>
              <a:t>ejperspektivnější</a:t>
            </a: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 technologie do roku 2030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Predikce vývoj trhu</a:t>
            </a: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2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Pokles cen bateriových </a:t>
            </a:r>
            <a:r>
              <a:rPr lang="cs-CZ" sz="4400" u="sng" dirty="0" err="1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packů</a:t>
            </a:r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3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AVICENNE ENERGY 2019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Historický vývoj trhu AE ve světě akumulace energie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4F4869-15DA-435D-B708-F8193A3E5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0306"/>
            <a:ext cx="12192000" cy="56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4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Pokles cen bateriových </a:t>
            </a:r>
            <a:r>
              <a:rPr lang="cs-CZ" sz="4400" u="sng" dirty="0" err="1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packů</a:t>
            </a:r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3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AVICENNE ENERGY 2019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Trh AE v roce 2018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4D773A-7597-4956-BBA0-DA0A32493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" y="1143000"/>
            <a:ext cx="11915775" cy="51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5" name="AutoShape 111"/>
          <p:cNvSpPr>
            <a:spLocks noChangeArrowheads="1"/>
          </p:cNvSpPr>
          <p:nvPr/>
        </p:nvSpPr>
        <p:spPr bwMode="gray">
          <a:xfrm>
            <a:off x="8191501" y="3524251"/>
            <a:ext cx="620713" cy="5810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2800" b="1">
                <a:solidFill>
                  <a:schemeClr val="bg1"/>
                </a:solidFill>
              </a:rPr>
              <a:t>4</a:t>
            </a:r>
            <a:endParaRPr kumimoji="1" lang="en-US" altLang="ko-KR" sz="2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7988" name="AutoShape 164"/>
          <p:cNvSpPr>
            <a:spLocks noChangeArrowheads="1"/>
          </p:cNvSpPr>
          <p:nvPr/>
        </p:nvSpPr>
        <p:spPr bwMode="gray">
          <a:xfrm>
            <a:off x="1676400" y="228600"/>
            <a:ext cx="4495800" cy="6858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1074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" y="0"/>
            <a:ext cx="2390775" cy="800101"/>
          </a:xfrm>
          <a:prstGeom prst="rect">
            <a:avLst/>
          </a:prstGeom>
          <a:noFill/>
        </p:spPr>
      </p:pic>
      <p:sp>
        <p:nvSpPr>
          <p:cNvPr id="14" name="AutoShape 122"/>
          <p:cNvSpPr>
            <a:spLocks noChangeArrowheads="1"/>
          </p:cNvSpPr>
          <p:nvPr/>
        </p:nvSpPr>
        <p:spPr bwMode="gray">
          <a:xfrm>
            <a:off x="1524000" y="1196752"/>
            <a:ext cx="6660232" cy="973832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Pokles cen bateriových </a:t>
            </a:r>
            <a:r>
              <a:rPr lang="cs-CZ" sz="4400" u="sng" dirty="0" err="1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packů</a:t>
            </a:r>
            <a:r>
              <a:rPr lang="cs-CZ" sz="4400" u="sng" dirty="0">
                <a:solidFill>
                  <a:schemeClr val="bg2">
                    <a:lumMod val="50000"/>
                  </a:schemeClr>
                </a:solidFill>
                <a:ea typeface="굴림" charset="-127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494" y="6446688"/>
            <a:ext cx="8496944" cy="13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Zdroj dat: : AVICENNE ENERGY 2019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itchFamily="34" charset="0"/>
              </a:rPr>
              <a:t> 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959C3-581C-48EA-ACB2-DE74D5889176}"/>
              </a:ext>
            </a:extLst>
          </p:cNvPr>
          <p:cNvSpPr txBox="1"/>
          <p:nvPr/>
        </p:nvSpPr>
        <p:spPr>
          <a:xfrm>
            <a:off x="2495600" y="56818"/>
            <a:ext cx="80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sz="4000" b="1" dirty="0">
                <a:solidFill>
                  <a:srgbClr val="FF0000"/>
                </a:solidFill>
                <a:latin typeface="Eurostile LT Std" pitchFamily="34" charset="0"/>
              </a:rPr>
              <a:t>Očekávaný vývoj trhu AE do roku 2030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A3F3BE-122A-4444-94DA-8CA8DE5B2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5" y="800101"/>
            <a:ext cx="12015669" cy="55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6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3302001" y="2905126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2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3309938" y="37465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3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309938" y="4572001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4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309938" y="5400676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1800" b="1">
                <a:solidFill>
                  <a:schemeClr val="bg1"/>
                </a:solidFill>
              </a:rPr>
              <a:t>5</a:t>
            </a:r>
            <a:endParaRPr kumimoji="1" lang="en-US" altLang="ko-KR" sz="18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423592" y="2924945"/>
            <a:ext cx="7560840" cy="457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" baseline="-2500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919537" y="2492897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FFFF00"/>
              </a:solidFill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flipH="1">
            <a:off x="1991545" y="2492896"/>
            <a:ext cx="404813" cy="28803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cs-CZ" altLang="ko-KR" sz="2000" b="1" dirty="0">
                <a:solidFill>
                  <a:schemeClr val="bg1"/>
                </a:solidFill>
                <a:ea typeface="굴림" charset="-127"/>
              </a:rPr>
              <a:t>3</a:t>
            </a:r>
            <a:endParaRPr kumimoji="1" lang="en-US" altLang="ko-KR" sz="2000" b="1" dirty="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30" name="Picture 2" descr="Solární Novin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597" y="1"/>
            <a:ext cx="2390775" cy="800101"/>
          </a:xfrm>
          <a:prstGeom prst="rect">
            <a:avLst/>
          </a:prstGeom>
          <a:noFill/>
        </p:spPr>
      </p:pic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2639616" y="2204865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cs-CZ" altLang="ko-KR" sz="2800" b="1" dirty="0">
                <a:ea typeface="굴림" charset="-127"/>
              </a:rPr>
              <a:t>Trendy, ceny a nejperspektivnější technologie </a:t>
            </a:r>
            <a:endParaRPr kumimoji="1" lang="en-US" altLang="ko-KR" sz="2800" b="1" dirty="0">
              <a:ea typeface="굴림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63552" y="3270326"/>
            <a:ext cx="8534400" cy="5457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altLang="ko-KR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Hlavní trendy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Nejperspektivnější technologie</a:t>
            </a:r>
          </a:p>
          <a:p>
            <a:pPr marL="444447" indent="-444447" algn="l">
              <a:spcBef>
                <a:spcPts val="1075"/>
              </a:spcBef>
              <a:buFont typeface="Arial" pitchFamily="34" charset="0"/>
              <a:buChar char="•"/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r>
              <a:rPr lang="cs-CZ" b="1" dirty="0">
                <a:solidFill>
                  <a:srgbClr val="1B2764"/>
                </a:solidFill>
                <a:latin typeface="Eurostile LT Std" pitchFamily="34" charset="0"/>
              </a:rPr>
              <a:t>Vývoj cen</a:t>
            </a: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br>
              <a:rPr lang="cs-CZ" sz="2000" b="1" dirty="0">
                <a:solidFill>
                  <a:srgbClr val="1B2764"/>
                </a:solidFill>
                <a:latin typeface="Eurostile LT Std" pitchFamily="34" charset="0"/>
              </a:rPr>
            </a:b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20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 algn="l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cs-CZ" sz="1700" b="1" dirty="0">
              <a:solidFill>
                <a:srgbClr val="1B2764"/>
              </a:solidFill>
              <a:latin typeface="Eurostile LT Std" pitchFamily="34" charset="0"/>
            </a:endParaRPr>
          </a:p>
          <a:p>
            <a:pPr marL="444447" indent="-444447">
              <a:spcBef>
                <a:spcPts val="1075"/>
              </a:spcBef>
              <a:tabLst>
                <a:tab pos="444447" algn="l"/>
                <a:tab pos="892068" algn="l"/>
                <a:tab pos="1341277" algn="l"/>
                <a:tab pos="1790487" algn="l"/>
                <a:tab pos="2239696" algn="l"/>
                <a:tab pos="2688907" algn="l"/>
                <a:tab pos="3138114" algn="l"/>
                <a:tab pos="3587323" algn="l"/>
                <a:tab pos="4036532" algn="l"/>
                <a:tab pos="4485742" algn="l"/>
                <a:tab pos="4934951" algn="l"/>
                <a:tab pos="5384160" algn="l"/>
                <a:tab pos="5833369" algn="l"/>
                <a:tab pos="6282577" algn="l"/>
                <a:tab pos="6731786" algn="l"/>
                <a:tab pos="7180995" algn="l"/>
                <a:tab pos="7630206" algn="l"/>
                <a:tab pos="8079413" algn="l"/>
                <a:tab pos="8528622" algn="l"/>
                <a:tab pos="8977833" algn="l"/>
                <a:tab pos="9427041" algn="l"/>
              </a:tabLst>
            </a:pPr>
            <a:endParaRPr lang="en-US" sz="1700" dirty="0">
              <a:solidFill>
                <a:srgbClr val="1B2764"/>
              </a:solidFill>
              <a:latin typeface="Eurostile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263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116DE4"/>
      </a:lt2>
      <a:accent1>
        <a:srgbClr val="235CAF"/>
      </a:accent1>
      <a:accent2>
        <a:srgbClr val="54A1EE"/>
      </a:accent2>
      <a:accent3>
        <a:srgbClr val="FFFFFF"/>
      </a:accent3>
      <a:accent4>
        <a:srgbClr val="404040"/>
      </a:accent4>
      <a:accent5>
        <a:srgbClr val="ACB5D4"/>
      </a:accent5>
      <a:accent6>
        <a:srgbClr val="4B91D8"/>
      </a:accent6>
      <a:hlink>
        <a:srgbClr val="1391E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5923</TotalTime>
  <Words>835</Words>
  <Application>Microsoft Office PowerPoint</Application>
  <PresentationFormat>Širokoúhlá obrazovka</PresentationFormat>
  <Paragraphs>264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Eurostile LT Std</vt:lpstr>
      <vt:lpstr>Microsoft Sans Serif</vt:lpstr>
      <vt:lpstr>R Frutiger Roman</vt:lpstr>
      <vt:lpstr>powerpoint-template-24</vt:lpstr>
      <vt:lpstr>   Hlavní trendy a dotace pro systémy skladování energie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Ing. Jaroslav Dorda</dc:creator>
  <cp:lastModifiedBy>Jaroslav Dorda</cp:lastModifiedBy>
  <cp:revision>450</cp:revision>
  <cp:lastPrinted>2016-01-17T16:03:45Z</cp:lastPrinted>
  <dcterms:created xsi:type="dcterms:W3CDTF">2010-11-19T10:40:06Z</dcterms:created>
  <dcterms:modified xsi:type="dcterms:W3CDTF">2019-05-22T12:37:53Z</dcterms:modified>
</cp:coreProperties>
</file>